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9" r:id="rId6"/>
    <p:sldId id="262" r:id="rId7"/>
    <p:sldId id="270" r:id="rId8"/>
    <p:sldId id="271" r:id="rId9"/>
    <p:sldId id="267" r:id="rId10"/>
    <p:sldId id="264" r:id="rId11"/>
    <p:sldId id="263" r:id="rId12"/>
    <p:sldId id="266" r:id="rId13"/>
    <p:sldId id="265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A3CB7-A69A-4A59-94B8-50338A5C3CC7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0B2C-C85B-4978-992A-B0AB6C792D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16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80B2C-C85B-4978-992A-B0AB6C792D5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025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40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41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11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7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4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29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54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2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140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67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93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FB90-2174-41E5-9117-90CEC238F3F1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276B-76F5-4279-BB22-38F610FBB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19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" y="2758900"/>
            <a:ext cx="9143999" cy="1024458"/>
          </a:xfrm>
        </p:spPr>
        <p:txBody>
          <a:bodyPr/>
          <a:lstStyle/>
          <a:p>
            <a:r>
              <a:rPr lang="hu-HU" b="1" dirty="0" smtClean="0"/>
              <a:t>Amatőrök a pályán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666404"/>
          </a:xfrm>
        </p:spPr>
        <p:txBody>
          <a:bodyPr/>
          <a:lstStyle/>
          <a:p>
            <a:r>
              <a:rPr lang="hu-HU" b="1" dirty="0" smtClean="0"/>
              <a:t>Rádióamatőr célú mikrohullámú adathálózat Magyarországon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144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5568" y="0"/>
            <a:ext cx="4448432" cy="1325563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/>
                </a:solidFill>
              </a:rPr>
              <a:t>Mire használjuk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u-HU" dirty="0" smtClean="0"/>
              <a:t>Analóg és digitális módú átjátszók összekapcsolása</a:t>
            </a:r>
          </a:p>
          <a:p>
            <a:pPr lvl="1" fontAlgn="base"/>
            <a:r>
              <a:rPr lang="hu-HU" dirty="0" err="1" smtClean="0"/>
              <a:t>Echolink</a:t>
            </a:r>
            <a:endParaRPr lang="hu-HU" dirty="0" smtClean="0"/>
          </a:p>
          <a:p>
            <a:pPr lvl="1" fontAlgn="base"/>
            <a:r>
              <a:rPr lang="hu-HU" dirty="0" smtClean="0"/>
              <a:t>DMR</a:t>
            </a:r>
          </a:p>
          <a:p>
            <a:pPr lvl="1" fontAlgn="base"/>
            <a:r>
              <a:rPr lang="hu-HU" dirty="0" smtClean="0"/>
              <a:t>System </a:t>
            </a:r>
            <a:r>
              <a:rPr lang="hu-HU" dirty="0" err="1" smtClean="0"/>
              <a:t>Fusion</a:t>
            </a:r>
            <a:endParaRPr lang="hu-HU" dirty="0" smtClean="0"/>
          </a:p>
          <a:p>
            <a:pPr lvl="1" fontAlgn="base"/>
            <a:r>
              <a:rPr lang="hu-HU" dirty="0" smtClean="0"/>
              <a:t>D-Star</a:t>
            </a:r>
          </a:p>
          <a:p>
            <a:pPr fontAlgn="base"/>
            <a:r>
              <a:rPr lang="hu-HU" dirty="0" smtClean="0"/>
              <a:t>élő HD kamerák elérése</a:t>
            </a:r>
          </a:p>
          <a:p>
            <a:pPr fontAlgn="base"/>
            <a:r>
              <a:rPr lang="hu-HU" dirty="0" err="1" smtClean="0"/>
              <a:t>WebSDR</a:t>
            </a:r>
            <a:r>
              <a:rPr lang="hu-HU" dirty="0" smtClean="0"/>
              <a:t> állomások elérése</a:t>
            </a:r>
          </a:p>
          <a:p>
            <a:pPr fontAlgn="base"/>
            <a:r>
              <a:rPr lang="hu-HU" dirty="0" smtClean="0"/>
              <a:t>A </a:t>
            </a:r>
            <a:r>
              <a:rPr lang="hu-HU" dirty="0"/>
              <a:t>hálózati linkek állapotának </a:t>
            </a:r>
            <a:r>
              <a:rPr lang="hu-HU" dirty="0" smtClean="0"/>
              <a:t>monitorozása</a:t>
            </a:r>
          </a:p>
          <a:p>
            <a:pPr fontAlgn="base"/>
            <a:r>
              <a:rPr lang="hu-HU" dirty="0" err="1"/>
              <a:t>VoIP</a:t>
            </a:r>
            <a:r>
              <a:rPr lang="hu-HU" dirty="0"/>
              <a:t> telefonhálózat (bevezetés alatt, tesztüzemben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66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96714" y="0"/>
            <a:ext cx="4547285" cy="1325563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/>
                </a:solidFill>
              </a:rPr>
              <a:t>Felhasználhatósága a kutatásban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508965"/>
            <a:ext cx="7886700" cy="2981007"/>
          </a:xfrm>
        </p:spPr>
        <p:txBody>
          <a:bodyPr/>
          <a:lstStyle/>
          <a:p>
            <a:r>
              <a:rPr lang="hu-HU" dirty="0" smtClean="0"/>
              <a:t>Adatátviteli jellemzők vizsgálata</a:t>
            </a:r>
          </a:p>
          <a:p>
            <a:r>
              <a:rPr lang="hu-HU" dirty="0" smtClean="0"/>
              <a:t>Hálózati forgalom vizsgálata, elemzése</a:t>
            </a:r>
          </a:p>
          <a:p>
            <a:r>
              <a:rPr lang="hu-HU" dirty="0" smtClean="0"/>
              <a:t>Nagy sebességű, kis késleltetésű IP hálózat majdnem szabad felhasználásra</a:t>
            </a:r>
          </a:p>
        </p:txBody>
      </p:sp>
    </p:spTree>
    <p:extLst>
      <p:ext uri="{BB962C8B-B14F-4D97-AF65-F5344CB8AC3E}">
        <p14:creationId xmlns:p14="http://schemas.microsoft.com/office/powerpoint/2010/main" val="30739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210" y="0"/>
            <a:ext cx="4460789" cy="1325563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/>
                </a:solidFill>
              </a:rPr>
              <a:t>Elérhetősége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 hálózat elérése ingyenes regisztrációhoz kötött.</a:t>
            </a:r>
          </a:p>
          <a:p>
            <a:r>
              <a:rPr lang="hu-HU" dirty="0" smtClean="0"/>
              <a:t>A sikeres regisztrációhoz érvényes rádióamatőr igazolvány szükséges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 hálózathoz kapcsolódás a jelenleg üzemelő AP-kon keresztül lehetséges</a:t>
            </a:r>
          </a:p>
        </p:txBody>
      </p:sp>
    </p:spTree>
    <p:extLst>
      <p:ext uri="{BB962C8B-B14F-4D97-AF65-F5344CB8AC3E}">
        <p14:creationId xmlns:p14="http://schemas.microsoft.com/office/powerpoint/2010/main" val="37397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0122" y="382773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Köszönöm a </a:t>
            </a:r>
            <a:r>
              <a:rPr lang="hu-HU" b="1" dirty="0" smtClean="0"/>
              <a:t>figyelmet!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930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5568" y="-1"/>
            <a:ext cx="4448432" cy="1297460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/>
                </a:solidFill>
              </a:rPr>
              <a:t>Mit keresnek ott?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157" y="1481687"/>
            <a:ext cx="7886700" cy="618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smtClean="0"/>
              <a:t>7/2015. (XI. 13.) NMHH rendelet alapján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73195" y="2460367"/>
            <a:ext cx="45843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430 MHz - 440 MHz (1000W)</a:t>
            </a:r>
          </a:p>
          <a:p>
            <a:pPr algn="ctr"/>
            <a:r>
              <a:rPr lang="hu-HU" sz="2000" dirty="0"/>
              <a:t>1240 MHz - 1300 MHz (500W)</a:t>
            </a:r>
          </a:p>
          <a:p>
            <a:pPr algn="ctr"/>
            <a:r>
              <a:rPr lang="hu-HU" sz="2800" dirty="0"/>
              <a:t>2300 MHz - 2450 MHz (150W)</a:t>
            </a:r>
          </a:p>
          <a:p>
            <a:pPr algn="ctr"/>
            <a:r>
              <a:rPr lang="hu-HU" sz="2800" dirty="0"/>
              <a:t>5650 MHz - 5850 MHz (75W)</a:t>
            </a:r>
          </a:p>
          <a:p>
            <a:pPr algn="ctr"/>
            <a:r>
              <a:rPr lang="hu-HU" sz="2000" dirty="0"/>
              <a:t>10 </a:t>
            </a:r>
            <a:r>
              <a:rPr lang="hu-HU" sz="2000" dirty="0" err="1"/>
              <a:t>GHz</a:t>
            </a:r>
            <a:r>
              <a:rPr lang="hu-HU" sz="2000" dirty="0"/>
              <a:t> - </a:t>
            </a:r>
            <a:r>
              <a:rPr lang="hu-HU" sz="2000" dirty="0" err="1"/>
              <a:t>10</a:t>
            </a:r>
            <a:r>
              <a:rPr lang="hu-HU" sz="2000" dirty="0"/>
              <a:t>,5 </a:t>
            </a:r>
            <a:r>
              <a:rPr lang="hu-HU" sz="2000" dirty="0" err="1"/>
              <a:t>GHz</a:t>
            </a:r>
            <a:r>
              <a:rPr lang="hu-HU" sz="2000" dirty="0"/>
              <a:t> (75W)</a:t>
            </a:r>
          </a:p>
          <a:p>
            <a:pPr algn="ctr"/>
            <a:r>
              <a:rPr lang="hu-HU" sz="2000" dirty="0"/>
              <a:t>24 </a:t>
            </a:r>
            <a:r>
              <a:rPr lang="hu-HU" sz="2000" dirty="0" err="1"/>
              <a:t>GHz</a:t>
            </a:r>
            <a:r>
              <a:rPr lang="hu-HU" sz="2000" dirty="0"/>
              <a:t> - </a:t>
            </a:r>
            <a:r>
              <a:rPr lang="hu-HU" sz="2000" dirty="0" err="1"/>
              <a:t>24</a:t>
            </a:r>
            <a:r>
              <a:rPr lang="hu-HU" sz="2000" dirty="0"/>
              <a:t>,55 </a:t>
            </a:r>
            <a:r>
              <a:rPr lang="hu-HU" sz="2000" dirty="0" err="1"/>
              <a:t>GHz</a:t>
            </a:r>
            <a:r>
              <a:rPr lang="hu-HU" sz="2000" dirty="0"/>
              <a:t> (30W)</a:t>
            </a:r>
          </a:p>
          <a:p>
            <a:pPr algn="ctr"/>
            <a:r>
              <a:rPr lang="hu-HU" sz="2000" dirty="0"/>
              <a:t>47 </a:t>
            </a:r>
            <a:r>
              <a:rPr lang="hu-HU" sz="2000" dirty="0" err="1"/>
              <a:t>GHz</a:t>
            </a:r>
            <a:r>
              <a:rPr lang="hu-HU" sz="2000" dirty="0"/>
              <a:t> - </a:t>
            </a:r>
            <a:r>
              <a:rPr lang="hu-HU" sz="2000" dirty="0" err="1"/>
              <a:t>47</a:t>
            </a:r>
            <a:r>
              <a:rPr lang="hu-HU" sz="2000" dirty="0"/>
              <a:t>,2 </a:t>
            </a:r>
            <a:r>
              <a:rPr lang="hu-HU" sz="2000" dirty="0" err="1"/>
              <a:t>GHz</a:t>
            </a:r>
            <a:r>
              <a:rPr lang="hu-HU" sz="2000" dirty="0"/>
              <a:t> (30W)</a:t>
            </a:r>
          </a:p>
          <a:p>
            <a:pPr algn="ctr"/>
            <a:r>
              <a:rPr lang="hu-HU" sz="2000" dirty="0"/>
              <a:t>76 </a:t>
            </a:r>
            <a:r>
              <a:rPr lang="hu-HU" sz="2000" dirty="0" err="1"/>
              <a:t>GHz</a:t>
            </a:r>
            <a:r>
              <a:rPr lang="hu-HU" sz="2000" dirty="0"/>
              <a:t> - 81,5 </a:t>
            </a:r>
            <a:r>
              <a:rPr lang="hu-HU" sz="2000" dirty="0" err="1"/>
              <a:t>GHz</a:t>
            </a:r>
            <a:r>
              <a:rPr lang="hu-HU" sz="2000" dirty="0"/>
              <a:t> (30W)</a:t>
            </a:r>
          </a:p>
          <a:p>
            <a:pPr algn="ctr"/>
            <a:r>
              <a:rPr lang="hu-HU" sz="2000" dirty="0"/>
              <a:t>122,25 </a:t>
            </a:r>
            <a:r>
              <a:rPr lang="hu-HU" sz="2000" dirty="0" err="1"/>
              <a:t>GHz</a:t>
            </a:r>
            <a:r>
              <a:rPr lang="hu-HU" sz="2000" dirty="0"/>
              <a:t> - 123 </a:t>
            </a:r>
            <a:r>
              <a:rPr lang="hu-HU" sz="2000" dirty="0" err="1"/>
              <a:t>GHz</a:t>
            </a:r>
            <a:r>
              <a:rPr lang="hu-HU" sz="2000" dirty="0"/>
              <a:t> (30W)</a:t>
            </a:r>
          </a:p>
          <a:p>
            <a:pPr algn="ctr"/>
            <a:r>
              <a:rPr lang="hu-HU" sz="2000" dirty="0"/>
              <a:t>134 </a:t>
            </a:r>
            <a:r>
              <a:rPr lang="hu-HU" sz="2000" dirty="0" err="1"/>
              <a:t>GHz</a:t>
            </a:r>
            <a:r>
              <a:rPr lang="hu-HU" sz="2000" dirty="0"/>
              <a:t> - 141 </a:t>
            </a:r>
            <a:r>
              <a:rPr lang="hu-HU" sz="2000" dirty="0" err="1"/>
              <a:t>GHz</a:t>
            </a:r>
            <a:r>
              <a:rPr lang="hu-HU" sz="2000" dirty="0"/>
              <a:t> (30W)</a:t>
            </a:r>
          </a:p>
          <a:p>
            <a:pPr algn="ctr"/>
            <a:r>
              <a:rPr lang="hu-HU" sz="2000" dirty="0"/>
              <a:t>241 </a:t>
            </a:r>
            <a:r>
              <a:rPr lang="hu-HU" sz="2000" dirty="0" err="1"/>
              <a:t>GHz</a:t>
            </a:r>
            <a:r>
              <a:rPr lang="hu-HU" sz="2000" dirty="0"/>
              <a:t> - 248 </a:t>
            </a:r>
            <a:r>
              <a:rPr lang="hu-HU" sz="2000" dirty="0" err="1"/>
              <a:t>GHz</a:t>
            </a:r>
            <a:r>
              <a:rPr lang="hu-HU" sz="2000" dirty="0"/>
              <a:t> (30W)</a:t>
            </a:r>
          </a:p>
        </p:txBody>
      </p:sp>
    </p:spTree>
    <p:extLst>
      <p:ext uri="{BB962C8B-B14F-4D97-AF65-F5344CB8AC3E}">
        <p14:creationId xmlns:p14="http://schemas.microsoft.com/office/powerpoint/2010/main" val="32437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25562"/>
            <a:ext cx="9144000" cy="5408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b="1" dirty="0" err="1" smtClean="0"/>
              <a:t>H</a:t>
            </a:r>
            <a:r>
              <a:rPr lang="hu-HU" dirty="0" err="1" smtClean="0"/>
              <a:t>igh-speed</a:t>
            </a:r>
            <a:r>
              <a:rPr lang="hu-HU" dirty="0" smtClean="0"/>
              <a:t> </a:t>
            </a:r>
            <a:r>
              <a:rPr lang="hu-HU" b="1" dirty="0" err="1" smtClean="0"/>
              <a:t>A</a:t>
            </a:r>
            <a:r>
              <a:rPr lang="hu-HU" dirty="0" err="1" smtClean="0"/>
              <a:t>mateur</a:t>
            </a:r>
            <a:r>
              <a:rPr lang="hu-HU" dirty="0" smtClean="0"/>
              <a:t> </a:t>
            </a:r>
            <a:r>
              <a:rPr lang="hu-HU" b="1" dirty="0" err="1" smtClean="0"/>
              <a:t>M</a:t>
            </a:r>
            <a:r>
              <a:rPr lang="hu-HU" dirty="0" err="1" smtClean="0"/>
              <a:t>ultimedia</a:t>
            </a:r>
            <a:r>
              <a:rPr lang="hu-HU" dirty="0" smtClean="0"/>
              <a:t> </a:t>
            </a:r>
            <a:r>
              <a:rPr lang="hu-HU" b="1" dirty="0" smtClean="0"/>
              <a:t>Net</a:t>
            </a:r>
            <a:r>
              <a:rPr lang="hu-HU" dirty="0" smtClean="0"/>
              <a:t>work névből alkotott rövidítés.</a:t>
            </a:r>
          </a:p>
          <a:p>
            <a:pPr marL="0" indent="0" algn="ctr">
              <a:buNone/>
            </a:pPr>
            <a:r>
              <a:rPr lang="hu-HU" dirty="0" smtClean="0"/>
              <a:t>2005-ben </a:t>
            </a:r>
            <a:r>
              <a:rPr lang="hu-HU" dirty="0"/>
              <a:t>Salzburgból </a:t>
            </a:r>
            <a:r>
              <a:rPr lang="hu-HU" dirty="0" smtClean="0"/>
              <a:t>indult a kezdeményezés. </a:t>
            </a:r>
            <a:r>
              <a:rPr lang="hu-HU" dirty="0" smtClean="0"/>
              <a:t>2008-ban kapta a </a:t>
            </a:r>
            <a:r>
              <a:rPr lang="hu-HU" dirty="0" err="1" smtClean="0"/>
              <a:t>Hamnet</a:t>
            </a:r>
            <a:r>
              <a:rPr lang="hu-HU" dirty="0" smtClean="0"/>
              <a:t> nevet. 2009-ben Németország is csatlakozott a rendszerhez.</a:t>
            </a:r>
          </a:p>
          <a:p>
            <a:pPr marL="0" indent="0" algn="ctr">
              <a:buNone/>
            </a:pPr>
            <a:r>
              <a:rPr lang="hu-HU" dirty="0" smtClean="0"/>
              <a:t>Egy </a:t>
            </a:r>
            <a:r>
              <a:rPr lang="hu-HU" dirty="0"/>
              <a:t>ehhez </a:t>
            </a:r>
            <a:r>
              <a:rPr lang="hu-HU" dirty="0" smtClean="0"/>
              <a:t>hasonló, ezzel kompatibilis rendszert hoztak létre rádióamatőrök Magyarországon.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A </a:t>
            </a:r>
            <a:r>
              <a:rPr lang="hu-HU" dirty="0" smtClean="0"/>
              <a:t>magyarországi projektet </a:t>
            </a:r>
            <a:r>
              <a:rPr lang="hu-HU" dirty="0"/>
              <a:t>a Budapest Fővárosi Rádióamatőr Klub szervezi.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66" y="1356504"/>
            <a:ext cx="6917267" cy="53469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5568" y="0"/>
            <a:ext cx="4448432" cy="1325563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/>
                </a:solidFill>
              </a:rPr>
              <a:t>Mi a </a:t>
            </a:r>
            <a:r>
              <a:rPr lang="hu-HU" b="1" dirty="0" err="1">
                <a:solidFill>
                  <a:schemeClr val="bg1"/>
                </a:solidFill>
              </a:rPr>
              <a:t>H</a:t>
            </a:r>
            <a:r>
              <a:rPr lang="hu-HU" b="1" dirty="0" err="1" smtClean="0">
                <a:solidFill>
                  <a:schemeClr val="bg1"/>
                </a:solidFill>
              </a:rPr>
              <a:t>amnet</a:t>
            </a:r>
            <a:r>
              <a:rPr lang="hu-HU" b="1" dirty="0" smtClean="0">
                <a:solidFill>
                  <a:schemeClr val="bg1"/>
                </a:solidFill>
              </a:rPr>
              <a:t>?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5568" y="-1"/>
            <a:ext cx="4448432" cy="1346887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/>
                </a:solidFill>
              </a:rPr>
              <a:t>Mire használható?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11867"/>
            <a:ext cx="9144000" cy="4934922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hu-HU" dirty="0" smtClean="0"/>
              <a:t>Rádióamatőrökről lévén szó, természetesen </a:t>
            </a:r>
            <a:r>
              <a:rPr lang="hu-HU" dirty="0"/>
              <a:t>összeköttetések </a:t>
            </a:r>
            <a:r>
              <a:rPr lang="hu-HU" dirty="0" smtClean="0"/>
              <a:t>létrehozására</a:t>
            </a:r>
          </a:p>
          <a:p>
            <a:pPr fontAlgn="base">
              <a:lnSpc>
                <a:spcPct val="100000"/>
              </a:lnSpc>
            </a:pPr>
            <a:r>
              <a:rPr lang="hu-HU" dirty="0" smtClean="0"/>
              <a:t>Internetet </a:t>
            </a:r>
            <a:r>
              <a:rPr lang="hu-HU" dirty="0"/>
              <a:t>igénylő rádióamatőr szolgáltatások </a:t>
            </a:r>
            <a:r>
              <a:rPr lang="hu-HU" dirty="0" smtClean="0"/>
              <a:t>internettől </a:t>
            </a:r>
            <a:r>
              <a:rPr lang="hu-HU" dirty="0"/>
              <a:t>való függősége </a:t>
            </a:r>
            <a:r>
              <a:rPr lang="hu-HU" dirty="0" smtClean="0"/>
              <a:t>csökkenthető.</a:t>
            </a:r>
          </a:p>
          <a:p>
            <a:pPr fontAlgn="base">
              <a:lnSpc>
                <a:spcPct val="100000"/>
              </a:lnSpc>
            </a:pPr>
            <a:r>
              <a:rPr lang="hu-HU" dirty="0" smtClean="0"/>
              <a:t>Nagy </a:t>
            </a:r>
            <a:r>
              <a:rPr lang="hu-HU" dirty="0"/>
              <a:t>sávszélességet igénylő </a:t>
            </a:r>
            <a:r>
              <a:rPr lang="hu-HU" dirty="0" smtClean="0"/>
              <a:t>IP alapú szolgáltatásokat </a:t>
            </a:r>
            <a:r>
              <a:rPr lang="hu-HU" dirty="0"/>
              <a:t>lehet elérhetővé </a:t>
            </a:r>
            <a:r>
              <a:rPr lang="hu-HU" dirty="0" smtClean="0"/>
              <a:t>tenni</a:t>
            </a:r>
          </a:p>
          <a:p>
            <a:pPr fontAlgn="base">
              <a:lnSpc>
                <a:spcPct val="100000"/>
              </a:lnSpc>
            </a:pPr>
            <a:r>
              <a:rPr lang="hu-HU" dirty="0" err="1" smtClean="0"/>
              <a:t>Broadcasting</a:t>
            </a:r>
            <a:r>
              <a:rPr lang="hu-HU" dirty="0" smtClean="0"/>
              <a:t> szolgáltatások nyújtása</a:t>
            </a:r>
          </a:p>
          <a:p>
            <a:pPr fontAlgn="base">
              <a:lnSpc>
                <a:spcPct val="100000"/>
              </a:lnSpc>
            </a:pPr>
            <a:r>
              <a:rPr lang="hu-HU" dirty="0" smtClean="0"/>
              <a:t>A </a:t>
            </a:r>
            <a:r>
              <a:rPr lang="hu-HU" dirty="0"/>
              <a:t>hálózati linkek állapotának </a:t>
            </a:r>
            <a:r>
              <a:rPr lang="hu-HU" dirty="0" smtClean="0"/>
              <a:t>monitorozása.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35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7924" y="0"/>
            <a:ext cx="4436076" cy="1325563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/>
                </a:solidFill>
              </a:rPr>
              <a:t>Mire nem használható!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25563"/>
            <a:ext cx="9144000" cy="5421226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 err="1" smtClean="0"/>
              <a:t>Hamneten</a:t>
            </a:r>
            <a:r>
              <a:rPr lang="hu-HU" dirty="0" smtClean="0"/>
              <a:t> </a:t>
            </a:r>
            <a:r>
              <a:rPr lang="hu-HU" dirty="0"/>
              <a:t>keresztül nem lehet </a:t>
            </a:r>
            <a:r>
              <a:rPr lang="hu-HU" dirty="0" smtClean="0"/>
              <a:t>közvetlenül </a:t>
            </a:r>
            <a:r>
              <a:rPr lang="hu-HU" dirty="0"/>
              <a:t>elérni az internetet, a projektnek nem célja az internet hozzáférés biztosítása</a:t>
            </a:r>
            <a:r>
              <a:rPr lang="hu-HU" dirty="0" smtClean="0"/>
              <a:t>. Az </a:t>
            </a:r>
            <a:r>
              <a:rPr lang="hu-HU" dirty="0"/>
              <a:t>internettől különálló hálózatként funkcionál.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48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5568" y="0"/>
            <a:ext cx="4448432" cy="1325563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/>
                </a:solidFill>
              </a:rPr>
              <a:t>Felépítése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u-HU" dirty="0" smtClean="0"/>
              <a:t>A </a:t>
            </a:r>
            <a:r>
              <a:rPr lang="hu-HU" dirty="0"/>
              <a:t>13 cm-es és a 6 cm-es rádióamatőr sávokban működik (2,3 </a:t>
            </a:r>
            <a:r>
              <a:rPr lang="hu-HU" dirty="0" err="1"/>
              <a:t>GHz</a:t>
            </a:r>
            <a:r>
              <a:rPr lang="hu-HU" dirty="0"/>
              <a:t> és 5,8 </a:t>
            </a:r>
            <a:r>
              <a:rPr lang="hu-HU" dirty="0" err="1"/>
              <a:t>GHz</a:t>
            </a:r>
            <a:r>
              <a:rPr lang="hu-HU" dirty="0"/>
              <a:t>).</a:t>
            </a:r>
          </a:p>
          <a:p>
            <a:pPr fontAlgn="base"/>
            <a:r>
              <a:rPr lang="hu-HU" dirty="0"/>
              <a:t>A gerinchálózat ipari kivitelű, 802.11n/</a:t>
            </a:r>
            <a:r>
              <a:rPr lang="hu-HU" dirty="0" err="1"/>
              <a:t>ac</a:t>
            </a:r>
            <a:r>
              <a:rPr lang="hu-HU" dirty="0"/>
              <a:t> szabványú, illetve nv2-t támogató eszközökből épül fel.</a:t>
            </a:r>
          </a:p>
          <a:p>
            <a:pPr fontAlgn="base"/>
            <a:r>
              <a:rPr lang="hu-HU" dirty="0"/>
              <a:t>A gerinchálózat egyes csomópontjai között a hálózati kapcsolat irányított antennákkal, több tíz kilométer távolságból jön létre.</a:t>
            </a:r>
          </a:p>
          <a:p>
            <a:pPr fontAlgn="base"/>
            <a:r>
              <a:rPr lang="hu-HU" dirty="0"/>
              <a:t>A gerinchálózat csomópontjaihoz olcsó, könnyen beszerezhető eszközökkel lehet kapcsolódni.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87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7924" y="0"/>
            <a:ext cx="4436076" cy="1325563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/>
                </a:solidFill>
              </a:rPr>
              <a:t>Hálózati térkép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6" y="1563994"/>
            <a:ext cx="7908324" cy="48729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64" y="1563994"/>
            <a:ext cx="4677428" cy="338184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5781" y="6351855"/>
            <a:ext cx="3744596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Képek forrása: https://hamnetdb.net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48733" y="5122333"/>
            <a:ext cx="837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ha5kdr (Budapest / Őzike u.) - hg5hna (Budapest / Hármashatárhegy) 5,8 km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48733" y="5114492"/>
            <a:ext cx="837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ha5kdr (Budapest / Őzike u.)  - hg5hnb (Budapest / RAK) 1,3 km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48733" y="5107356"/>
            <a:ext cx="837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ha5kdr (Budapest / Őzike u.) – hg5hnc (Budapest / Hármashatárhegy) 6,3 km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48733" y="5106651"/>
            <a:ext cx="837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ha5kdr (Budapest / Őzike u.) – ha2kdr (Gerecse mountain) 40,8 </a:t>
            </a:r>
            <a:r>
              <a:rPr lang="hu-HU" sz="2400" dirty="0" smtClean="0"/>
              <a:t>km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48733" y="5106651"/>
            <a:ext cx="837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Ha5kdr (Budapest / Őzike u.) – hg6hna (Galyatető) </a:t>
            </a:r>
            <a:r>
              <a:rPr lang="hu-HU" sz="2400" dirty="0">
                <a:solidFill>
                  <a:srgbClr val="FF0000"/>
                </a:solidFill>
              </a:rPr>
              <a:t>84,3 </a:t>
            </a:r>
            <a:r>
              <a:rPr lang="hu-HU" sz="2400" dirty="0" smtClean="0">
                <a:solidFill>
                  <a:srgbClr val="FF0000"/>
                </a:solidFill>
              </a:rPr>
              <a:t>km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48733" y="5098810"/>
            <a:ext cx="850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hg5hna (Budapest / Hármashatárhegy) - hg7hna (Szentendre / Altiszti Akadémia) 12,7 </a:t>
            </a:r>
            <a:r>
              <a:rPr lang="hu-HU" dirty="0" smtClean="0"/>
              <a:t>km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48733" y="5106651"/>
            <a:ext cx="851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hg5hna (Budapest / Hármashatárhegy) - hg7hnc (Vác / </a:t>
            </a:r>
            <a:r>
              <a:rPr lang="hu-HU" dirty="0" err="1"/>
              <a:t>Toperini</a:t>
            </a:r>
            <a:r>
              <a:rPr lang="hu-HU" dirty="0"/>
              <a:t> </a:t>
            </a:r>
            <a:r>
              <a:rPr lang="hu-HU" dirty="0" err="1"/>
              <a:t>Industrial</a:t>
            </a:r>
            <a:r>
              <a:rPr lang="hu-HU" dirty="0"/>
              <a:t> Park) 26,5 </a:t>
            </a:r>
            <a:r>
              <a:rPr lang="hu-HU" dirty="0" smtClean="0"/>
              <a:t>km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48733" y="5098810"/>
            <a:ext cx="850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ha2kdr (Gerecse mountain) - ha2non-1 (Tata) 14,9 </a:t>
            </a:r>
            <a:r>
              <a:rPr lang="hu-HU" dirty="0" smtClean="0"/>
              <a:t>km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48733" y="5098810"/>
            <a:ext cx="850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hg5hnb (Budapest / RAK) - hg7hnb (Százhalombatta) 20,5 </a:t>
            </a:r>
            <a:r>
              <a:rPr lang="hu-HU" dirty="0" smtClean="0"/>
              <a:t>km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40266" y="5098810"/>
            <a:ext cx="851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hg5hnb (Budapest / RAK) hg4hna (Meleg-hegy) 38,9 </a:t>
            </a:r>
            <a:r>
              <a:rPr lang="hu-HU" dirty="0" smtClean="0"/>
              <a:t>km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48733" y="5098810"/>
            <a:ext cx="850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hg4hna (Meleg-hegy)  - hg2hna (Kab-hegy) 74,9 </a:t>
            </a:r>
            <a:r>
              <a:rPr lang="hu-HU" dirty="0" smtClean="0"/>
              <a:t>km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40266" y="5098810"/>
            <a:ext cx="851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hg4hna (Meleg-hegy)  - ha4kyb (Székesfehérvár) 16,2 </a:t>
            </a:r>
            <a:r>
              <a:rPr lang="hu-HU" dirty="0" smtClean="0"/>
              <a:t>km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31799" y="5098810"/>
            <a:ext cx="85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hg2hna (Kab-hegy)  - hg3hna (Gyugy-puszta) 33,7 </a:t>
            </a:r>
            <a:r>
              <a:rPr lang="hu-HU" dirty="0" smtClean="0"/>
              <a:t>km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40266" y="5201249"/>
            <a:ext cx="851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hg3hna (Gyugy-puszta) - hg2hnb (Tihany) 13,1 km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10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5" y="1368864"/>
            <a:ext cx="8237837" cy="49983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36" y="2408040"/>
            <a:ext cx="4914335" cy="36857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75" y="1819918"/>
            <a:ext cx="5820032" cy="436502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00" y="1976612"/>
            <a:ext cx="5472609" cy="439063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82" y="2017586"/>
            <a:ext cx="5313405" cy="398505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1056" y="12788"/>
            <a:ext cx="4462943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Hozzáférési pontok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hg5hna"/>
          <p:cNvSpPr txBox="1"/>
          <p:nvPr/>
        </p:nvSpPr>
        <p:spPr>
          <a:xfrm>
            <a:off x="541541" y="1477556"/>
            <a:ext cx="86024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2800" dirty="0" smtClean="0"/>
              <a:t>hg5hna </a:t>
            </a:r>
            <a:r>
              <a:rPr lang="hu-HU" sz="2800" dirty="0"/>
              <a:t>Budapest / Hármashatárhegy (</a:t>
            </a:r>
            <a:r>
              <a:rPr lang="hu-HU" sz="2800" dirty="0" smtClean="0"/>
              <a:t>16Mb/s)</a:t>
            </a:r>
          </a:p>
          <a:p>
            <a:pPr fontAlgn="base"/>
            <a:r>
              <a:rPr lang="hu-HU" b="1" dirty="0"/>
              <a:t>SSID: hamnet-hg5hna</a:t>
            </a:r>
            <a:endParaRPr lang="hu-HU" dirty="0"/>
          </a:p>
          <a:p>
            <a:pPr fontAlgn="base"/>
            <a:r>
              <a:rPr lang="hu-HU" b="1" dirty="0"/>
              <a:t>FREKVENCIA: 2397 MHz</a:t>
            </a:r>
            <a:endParaRPr lang="hu-HU" dirty="0"/>
          </a:p>
          <a:p>
            <a:pPr fontAlgn="base"/>
            <a:r>
              <a:rPr lang="hu-HU" b="1" dirty="0"/>
              <a:t>POLARIZÁCIÓ: Függőleges</a:t>
            </a:r>
            <a:endParaRPr lang="hu-HU" dirty="0"/>
          </a:p>
          <a:p>
            <a:pPr fontAlgn="base"/>
            <a:r>
              <a:rPr lang="hu-HU" dirty="0"/>
              <a:t>ÜZEMMÓD: 802.11 (G és N üzemmód)</a:t>
            </a:r>
          </a:p>
          <a:p>
            <a:pPr fontAlgn="base"/>
            <a:r>
              <a:rPr lang="hu-HU" dirty="0"/>
              <a:t>TITKOSÍTÁS: nincs</a:t>
            </a:r>
          </a:p>
          <a:p>
            <a:pPr fontAlgn="base"/>
            <a:r>
              <a:rPr lang="hu-HU" dirty="0"/>
              <a:t>SÁVSZÉLESSÉG: 5 MHz</a:t>
            </a:r>
          </a:p>
          <a:p>
            <a:pPr marL="457200" indent="-457200">
              <a:buFontTx/>
              <a:buChar char="-"/>
            </a:pPr>
            <a:endParaRPr lang="hu-HU" sz="28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05" y="1758439"/>
            <a:ext cx="3303373" cy="4404497"/>
          </a:xfrm>
          <a:prstGeom prst="rect">
            <a:avLst/>
          </a:prstGeom>
        </p:spPr>
      </p:pic>
      <p:sp>
        <p:nvSpPr>
          <p:cNvPr id="7" name="hg6hna"/>
          <p:cNvSpPr txBox="1"/>
          <p:nvPr/>
        </p:nvSpPr>
        <p:spPr>
          <a:xfrm>
            <a:off x="541541" y="1476799"/>
            <a:ext cx="89462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2800" dirty="0" smtClean="0"/>
              <a:t>hg6hna </a:t>
            </a:r>
            <a:r>
              <a:rPr lang="hu-HU" sz="2800" dirty="0"/>
              <a:t>Galyatető (16 </a:t>
            </a:r>
            <a:r>
              <a:rPr lang="hu-HU" sz="2800" dirty="0" err="1"/>
              <a:t>M</a:t>
            </a:r>
            <a:r>
              <a:rPr lang="hu-HU" sz="2800" dirty="0" err="1" smtClean="0"/>
              <a:t>b</a:t>
            </a:r>
            <a:r>
              <a:rPr lang="hu-HU" sz="2800" dirty="0" smtClean="0"/>
              <a:t>/s)</a:t>
            </a:r>
          </a:p>
          <a:p>
            <a:pPr fontAlgn="base"/>
            <a:r>
              <a:rPr lang="hu-HU" b="1" dirty="0"/>
              <a:t>SSID: hamnet-hg6hna</a:t>
            </a:r>
            <a:endParaRPr lang="hu-HU" dirty="0"/>
          </a:p>
          <a:p>
            <a:pPr fontAlgn="base"/>
            <a:r>
              <a:rPr lang="hu-HU" b="1" dirty="0"/>
              <a:t>FREKVENCIA: 2362 MHz</a:t>
            </a:r>
            <a:endParaRPr lang="hu-HU" dirty="0"/>
          </a:p>
          <a:p>
            <a:pPr fontAlgn="base"/>
            <a:r>
              <a:rPr lang="hu-HU" b="1" dirty="0"/>
              <a:t>POLARIZÁCIÓ: Függőleges</a:t>
            </a:r>
            <a:endParaRPr lang="hu-HU" dirty="0"/>
          </a:p>
          <a:p>
            <a:pPr fontAlgn="base"/>
            <a:r>
              <a:rPr lang="hu-HU" dirty="0"/>
              <a:t>ÜZEMMÓD: 802.11 (G és N üzemmód)</a:t>
            </a:r>
          </a:p>
          <a:p>
            <a:pPr fontAlgn="base"/>
            <a:r>
              <a:rPr lang="hu-HU" dirty="0"/>
              <a:t>TITKOSÍTÁS: nincs</a:t>
            </a:r>
          </a:p>
          <a:p>
            <a:pPr fontAlgn="base"/>
            <a:r>
              <a:rPr lang="hu-HU" dirty="0"/>
              <a:t>SÁVSZÉLESSÉG: 5 MHz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5781" y="6367244"/>
            <a:ext cx="374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Képek forrása: https://hamnetradio.hu</a:t>
            </a:r>
            <a:endParaRPr lang="hu-HU" sz="1400" dirty="0"/>
          </a:p>
        </p:txBody>
      </p:sp>
      <p:sp>
        <p:nvSpPr>
          <p:cNvPr id="3" name="hg4hna"/>
          <p:cNvSpPr>
            <a:spLocks noGrp="1"/>
          </p:cNvSpPr>
          <p:nvPr>
            <p:ph idx="1"/>
          </p:nvPr>
        </p:nvSpPr>
        <p:spPr>
          <a:xfrm>
            <a:off x="537466" y="1588120"/>
            <a:ext cx="7886700" cy="2613472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hu-HU" sz="11200" dirty="0" smtClean="0"/>
              <a:t>   hg4hna Velencei-tó </a:t>
            </a:r>
            <a:r>
              <a:rPr lang="hu-HU" sz="11200" dirty="0"/>
              <a:t>/ </a:t>
            </a:r>
            <a:r>
              <a:rPr lang="hu-HU" sz="11200" dirty="0" err="1" smtClean="0"/>
              <a:t>Meleghegy</a:t>
            </a:r>
            <a:r>
              <a:rPr lang="hu-HU" sz="11200" dirty="0" smtClean="0"/>
              <a:t> (16Mb/s)</a:t>
            </a:r>
          </a:p>
          <a:p>
            <a:pPr fontAlgn="base"/>
            <a:r>
              <a:rPr lang="hu-HU" sz="7200" b="1" dirty="0"/>
              <a:t>SSID: hamnet-hg4hna</a:t>
            </a:r>
            <a:endParaRPr lang="hu-HU" sz="7200" dirty="0"/>
          </a:p>
          <a:p>
            <a:pPr fontAlgn="base"/>
            <a:r>
              <a:rPr lang="hu-HU" sz="7200" b="1" dirty="0"/>
              <a:t>FREKVENCIA: 2392 MHz</a:t>
            </a:r>
            <a:endParaRPr lang="hu-HU" sz="7200" dirty="0"/>
          </a:p>
          <a:p>
            <a:pPr fontAlgn="base"/>
            <a:r>
              <a:rPr lang="hu-HU" sz="7200" b="1" dirty="0"/>
              <a:t>POLARIZÁCIÓ: Függőleges</a:t>
            </a:r>
            <a:endParaRPr lang="hu-HU" sz="7200" dirty="0"/>
          </a:p>
          <a:p>
            <a:pPr fontAlgn="base"/>
            <a:r>
              <a:rPr lang="hu-HU" sz="7200" dirty="0"/>
              <a:t>ÜZEMMÓD: 802.11 (G és N üzemmód)</a:t>
            </a:r>
          </a:p>
          <a:p>
            <a:pPr fontAlgn="base"/>
            <a:r>
              <a:rPr lang="hu-HU" sz="7200" dirty="0"/>
              <a:t>TITKOSÍTÁS: nincs</a:t>
            </a:r>
          </a:p>
          <a:p>
            <a:pPr fontAlgn="base"/>
            <a:r>
              <a:rPr lang="hu-HU" sz="7200" dirty="0"/>
              <a:t>SÁVSZÉLESSÉG: 5 MHz</a:t>
            </a:r>
          </a:p>
          <a:p>
            <a:pPr>
              <a:buFontTx/>
              <a:buChar char="-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hg5hnb"/>
          <p:cNvSpPr txBox="1"/>
          <p:nvPr/>
        </p:nvSpPr>
        <p:spPr>
          <a:xfrm>
            <a:off x="537466" y="1476799"/>
            <a:ext cx="82790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2800" dirty="0" smtClean="0"/>
              <a:t>hg5hnb </a:t>
            </a:r>
            <a:r>
              <a:rPr lang="hu-HU" sz="2800" dirty="0"/>
              <a:t>Budapest / Széchenyi-hegy (</a:t>
            </a:r>
            <a:r>
              <a:rPr lang="hu-HU" sz="2800" dirty="0" smtClean="0"/>
              <a:t>32Mb/s)</a:t>
            </a:r>
          </a:p>
          <a:p>
            <a:pPr fontAlgn="base"/>
            <a:r>
              <a:rPr lang="hu-HU" b="1" dirty="0"/>
              <a:t>SSID: hamnet-hg5hnb-east</a:t>
            </a:r>
            <a:endParaRPr lang="hu-HU" dirty="0"/>
          </a:p>
          <a:p>
            <a:pPr fontAlgn="base"/>
            <a:r>
              <a:rPr lang="hu-HU" b="1" dirty="0"/>
              <a:t>SSID: </a:t>
            </a:r>
            <a:r>
              <a:rPr lang="hu-HU" b="1" dirty="0" smtClean="0"/>
              <a:t>hamnet-hg5hnb-south</a:t>
            </a:r>
            <a:endParaRPr lang="hu-HU" dirty="0"/>
          </a:p>
          <a:p>
            <a:pPr fontAlgn="base"/>
            <a:r>
              <a:rPr lang="hu-HU" b="1" dirty="0" smtClean="0"/>
              <a:t>FREKVENCIA</a:t>
            </a:r>
            <a:r>
              <a:rPr lang="hu-HU" b="1" dirty="0"/>
              <a:t>: 2362 MHz</a:t>
            </a:r>
            <a:endParaRPr lang="hu-HU" dirty="0"/>
          </a:p>
          <a:p>
            <a:pPr fontAlgn="base"/>
            <a:r>
              <a:rPr lang="hu-HU" b="1" dirty="0"/>
              <a:t>FREKVENCIA: </a:t>
            </a:r>
            <a:r>
              <a:rPr lang="hu-HU" b="1" dirty="0" smtClean="0"/>
              <a:t>2397 </a:t>
            </a:r>
            <a:r>
              <a:rPr lang="hu-HU" b="1" dirty="0"/>
              <a:t>MHz</a:t>
            </a:r>
            <a:endParaRPr lang="hu-HU" dirty="0"/>
          </a:p>
          <a:p>
            <a:pPr fontAlgn="base"/>
            <a:r>
              <a:rPr lang="hu-HU" b="1" dirty="0" smtClean="0"/>
              <a:t>POLARIZÁCIÓ</a:t>
            </a:r>
            <a:r>
              <a:rPr lang="hu-HU" b="1" dirty="0"/>
              <a:t>: vízszintes (és függőleges)</a:t>
            </a:r>
            <a:br>
              <a:rPr lang="hu-HU" b="1" dirty="0"/>
            </a:br>
            <a:r>
              <a:rPr lang="hu-HU" dirty="0" smtClean="0"/>
              <a:t>ÜZEMMÓD</a:t>
            </a:r>
            <a:r>
              <a:rPr lang="hu-HU" dirty="0"/>
              <a:t>: 802.11 (G és N üzemmód)</a:t>
            </a:r>
          </a:p>
          <a:p>
            <a:pPr fontAlgn="base"/>
            <a:r>
              <a:rPr lang="hu-HU" dirty="0"/>
              <a:t>TITKOSÍTÁS: nincs</a:t>
            </a:r>
          </a:p>
          <a:p>
            <a:pPr fontAlgn="base"/>
            <a:r>
              <a:rPr lang="hu-HU" dirty="0"/>
              <a:t>SÁVSZÉLESSÉG: 5 MHz</a:t>
            </a:r>
          </a:p>
          <a:p>
            <a:pPr marL="457200" indent="-457200">
              <a:buFontTx/>
              <a:buChar char="-"/>
            </a:pPr>
            <a:endParaRPr lang="hu-HU" sz="2800" dirty="0" smtClean="0"/>
          </a:p>
          <a:p>
            <a:pPr marL="285750" indent="-28575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63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7924" y="-1"/>
            <a:ext cx="4436076" cy="1297459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</a:rPr>
              <a:t>Hálózat- és eszközmenedzsment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" y="1408670"/>
            <a:ext cx="9152201" cy="4955059"/>
          </a:xfrm>
        </p:spPr>
      </p:pic>
    </p:spTree>
    <p:extLst>
      <p:ext uri="{BB962C8B-B14F-4D97-AF65-F5344CB8AC3E}">
        <p14:creationId xmlns:p14="http://schemas.microsoft.com/office/powerpoint/2010/main" val="18530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664</Words>
  <Application>Microsoft Office PowerPoint</Application>
  <PresentationFormat>Diavetítés a képernyőre (4:3 oldalarány)</PresentationFormat>
  <Paragraphs>107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Amatőrök a pályán</vt:lpstr>
      <vt:lpstr>Mit keresnek ott?</vt:lpstr>
      <vt:lpstr>Mi a Hamnet?</vt:lpstr>
      <vt:lpstr>Mire használható?</vt:lpstr>
      <vt:lpstr>Mire nem használható!</vt:lpstr>
      <vt:lpstr>Felépítése</vt:lpstr>
      <vt:lpstr>Hálózati térkép</vt:lpstr>
      <vt:lpstr>Hozzáférési pontok</vt:lpstr>
      <vt:lpstr>Hálózat- és eszközmenedzsment</vt:lpstr>
      <vt:lpstr>Mire használjuk</vt:lpstr>
      <vt:lpstr>Felhasználhatósága a kutatásban</vt:lpstr>
      <vt:lpstr>Elérhetősége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Amatőrök a pályán</dc:title>
  <dc:creator>Török Péter</dc:creator>
  <cp:lastModifiedBy>Török Péter</cp:lastModifiedBy>
  <cp:revision>40</cp:revision>
  <dcterms:created xsi:type="dcterms:W3CDTF">2019-11-11T13:09:28Z</dcterms:created>
  <dcterms:modified xsi:type="dcterms:W3CDTF">2019-11-14T06:58:04Z</dcterms:modified>
</cp:coreProperties>
</file>